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9"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0B06B312-3C1D-4967-A255-876DEC384EF7}" type="datetimeFigureOut">
              <a:rPr lang="tr-TR" smtClean="0"/>
              <a:t>15.12.2025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2F14FF9-777D-493C-8475-CEE0B0D783A9}" type="slidenum">
              <a:rPr lang="tr-TR" smtClean="0"/>
              <a:t>‹#›</a:t>
            </a:fld>
            <a:endParaRPr lang="tr-TR"/>
          </a:p>
        </p:txBody>
      </p:sp>
    </p:spTree>
    <p:extLst>
      <p:ext uri="{BB962C8B-B14F-4D97-AF65-F5344CB8AC3E}">
        <p14:creationId xmlns:p14="http://schemas.microsoft.com/office/powerpoint/2010/main" val="1077720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B06B312-3C1D-4967-A255-876DEC384EF7}" type="datetimeFigureOut">
              <a:rPr lang="tr-TR" smtClean="0"/>
              <a:t>15.12.2025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2F14FF9-777D-493C-8475-CEE0B0D783A9}" type="slidenum">
              <a:rPr lang="tr-TR" smtClean="0"/>
              <a:t>‹#›</a:t>
            </a:fld>
            <a:endParaRPr lang="tr-TR"/>
          </a:p>
        </p:txBody>
      </p:sp>
    </p:spTree>
    <p:extLst>
      <p:ext uri="{BB962C8B-B14F-4D97-AF65-F5344CB8AC3E}">
        <p14:creationId xmlns:p14="http://schemas.microsoft.com/office/powerpoint/2010/main" val="3325633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B06B312-3C1D-4967-A255-876DEC384EF7}" type="datetimeFigureOut">
              <a:rPr lang="tr-TR" smtClean="0"/>
              <a:t>15.12.2025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2F14FF9-777D-493C-8475-CEE0B0D783A9}"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354352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0B06B312-3C1D-4967-A255-876DEC384EF7}" type="datetimeFigureOut">
              <a:rPr lang="tr-TR" smtClean="0"/>
              <a:t>15.12.2025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2F14FF9-777D-493C-8475-CEE0B0D783A9}" type="slidenum">
              <a:rPr lang="tr-TR" smtClean="0"/>
              <a:t>‹#›</a:t>
            </a:fld>
            <a:endParaRPr lang="tr-TR"/>
          </a:p>
        </p:txBody>
      </p:sp>
    </p:spTree>
    <p:extLst>
      <p:ext uri="{BB962C8B-B14F-4D97-AF65-F5344CB8AC3E}">
        <p14:creationId xmlns:p14="http://schemas.microsoft.com/office/powerpoint/2010/main" val="29069232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0B06B312-3C1D-4967-A255-876DEC384EF7}" type="datetimeFigureOut">
              <a:rPr lang="tr-TR" smtClean="0"/>
              <a:t>15.12.2025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2F14FF9-777D-493C-8475-CEE0B0D783A9}"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165851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0B06B312-3C1D-4967-A255-876DEC384EF7}" type="datetimeFigureOut">
              <a:rPr lang="tr-TR" smtClean="0"/>
              <a:t>15.12.2025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2F14FF9-777D-493C-8475-CEE0B0D783A9}" type="slidenum">
              <a:rPr lang="tr-TR" smtClean="0"/>
              <a:t>‹#›</a:t>
            </a:fld>
            <a:endParaRPr lang="tr-TR"/>
          </a:p>
        </p:txBody>
      </p:sp>
    </p:spTree>
    <p:extLst>
      <p:ext uri="{BB962C8B-B14F-4D97-AF65-F5344CB8AC3E}">
        <p14:creationId xmlns:p14="http://schemas.microsoft.com/office/powerpoint/2010/main" val="24652824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B06B312-3C1D-4967-A255-876DEC384EF7}" type="datetimeFigureOut">
              <a:rPr lang="tr-TR" smtClean="0"/>
              <a:t>15.12.2025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2F14FF9-777D-493C-8475-CEE0B0D783A9}" type="slidenum">
              <a:rPr lang="tr-TR" smtClean="0"/>
              <a:t>‹#›</a:t>
            </a:fld>
            <a:endParaRPr lang="tr-TR"/>
          </a:p>
        </p:txBody>
      </p:sp>
    </p:spTree>
    <p:extLst>
      <p:ext uri="{BB962C8B-B14F-4D97-AF65-F5344CB8AC3E}">
        <p14:creationId xmlns:p14="http://schemas.microsoft.com/office/powerpoint/2010/main" val="212516189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B06B312-3C1D-4967-A255-876DEC384EF7}" type="datetimeFigureOut">
              <a:rPr lang="tr-TR" smtClean="0"/>
              <a:t>15.12.2025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2F14FF9-777D-493C-8475-CEE0B0D783A9}" type="slidenum">
              <a:rPr lang="tr-TR" smtClean="0"/>
              <a:t>‹#›</a:t>
            </a:fld>
            <a:endParaRPr lang="tr-TR"/>
          </a:p>
        </p:txBody>
      </p:sp>
    </p:spTree>
    <p:extLst>
      <p:ext uri="{BB962C8B-B14F-4D97-AF65-F5344CB8AC3E}">
        <p14:creationId xmlns:p14="http://schemas.microsoft.com/office/powerpoint/2010/main" val="4231915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B06B312-3C1D-4967-A255-876DEC384EF7}" type="datetimeFigureOut">
              <a:rPr lang="tr-TR" smtClean="0"/>
              <a:t>15.12.2025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2F14FF9-777D-493C-8475-CEE0B0D783A9}" type="slidenum">
              <a:rPr lang="tr-TR" smtClean="0"/>
              <a:t>‹#›</a:t>
            </a:fld>
            <a:endParaRPr lang="tr-TR"/>
          </a:p>
        </p:txBody>
      </p:sp>
    </p:spTree>
    <p:extLst>
      <p:ext uri="{BB962C8B-B14F-4D97-AF65-F5344CB8AC3E}">
        <p14:creationId xmlns:p14="http://schemas.microsoft.com/office/powerpoint/2010/main" val="236022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0B06B312-3C1D-4967-A255-876DEC384EF7}" type="datetimeFigureOut">
              <a:rPr lang="tr-TR" smtClean="0"/>
              <a:t>15.12.2025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2F14FF9-777D-493C-8475-CEE0B0D783A9}" type="slidenum">
              <a:rPr lang="tr-TR" smtClean="0"/>
              <a:t>‹#›</a:t>
            </a:fld>
            <a:endParaRPr lang="tr-TR"/>
          </a:p>
        </p:txBody>
      </p:sp>
    </p:spTree>
    <p:extLst>
      <p:ext uri="{BB962C8B-B14F-4D97-AF65-F5344CB8AC3E}">
        <p14:creationId xmlns:p14="http://schemas.microsoft.com/office/powerpoint/2010/main" val="1579392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B06B312-3C1D-4967-A255-876DEC384EF7}" type="datetimeFigureOut">
              <a:rPr lang="tr-TR" smtClean="0"/>
              <a:t>15.12.2025</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82F14FF9-777D-493C-8475-CEE0B0D783A9}" type="slidenum">
              <a:rPr lang="tr-TR" smtClean="0"/>
              <a:t>‹#›</a:t>
            </a:fld>
            <a:endParaRPr lang="tr-TR"/>
          </a:p>
        </p:txBody>
      </p:sp>
    </p:spTree>
    <p:extLst>
      <p:ext uri="{BB962C8B-B14F-4D97-AF65-F5344CB8AC3E}">
        <p14:creationId xmlns:p14="http://schemas.microsoft.com/office/powerpoint/2010/main" val="987089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B06B312-3C1D-4967-A255-876DEC384EF7}" type="datetimeFigureOut">
              <a:rPr lang="tr-TR" smtClean="0"/>
              <a:t>15.12.2025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2F14FF9-777D-493C-8475-CEE0B0D783A9}" type="slidenum">
              <a:rPr lang="tr-TR" smtClean="0"/>
              <a:t>‹#›</a:t>
            </a:fld>
            <a:endParaRPr lang="tr-TR"/>
          </a:p>
        </p:txBody>
      </p:sp>
    </p:spTree>
    <p:extLst>
      <p:ext uri="{BB962C8B-B14F-4D97-AF65-F5344CB8AC3E}">
        <p14:creationId xmlns:p14="http://schemas.microsoft.com/office/powerpoint/2010/main" val="3795691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B06B312-3C1D-4967-A255-876DEC384EF7}" type="datetimeFigureOut">
              <a:rPr lang="tr-TR" smtClean="0"/>
              <a:t>15.12.2025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2F14FF9-777D-493C-8475-CEE0B0D783A9}" type="slidenum">
              <a:rPr lang="tr-TR" smtClean="0"/>
              <a:t>‹#›</a:t>
            </a:fld>
            <a:endParaRPr lang="tr-TR"/>
          </a:p>
        </p:txBody>
      </p:sp>
    </p:spTree>
    <p:extLst>
      <p:ext uri="{BB962C8B-B14F-4D97-AF65-F5344CB8AC3E}">
        <p14:creationId xmlns:p14="http://schemas.microsoft.com/office/powerpoint/2010/main" val="2380533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06B312-3C1D-4967-A255-876DEC384EF7}" type="datetimeFigureOut">
              <a:rPr lang="tr-TR" smtClean="0"/>
              <a:t>15.12.2025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2F14FF9-777D-493C-8475-CEE0B0D783A9}" type="slidenum">
              <a:rPr lang="tr-TR" smtClean="0"/>
              <a:t>‹#›</a:t>
            </a:fld>
            <a:endParaRPr lang="tr-TR"/>
          </a:p>
        </p:txBody>
      </p:sp>
    </p:spTree>
    <p:extLst>
      <p:ext uri="{BB962C8B-B14F-4D97-AF65-F5344CB8AC3E}">
        <p14:creationId xmlns:p14="http://schemas.microsoft.com/office/powerpoint/2010/main" val="38791804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B06B312-3C1D-4967-A255-876DEC384EF7}" type="datetimeFigureOut">
              <a:rPr lang="tr-TR" smtClean="0"/>
              <a:t>15.12.2025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2F14FF9-777D-493C-8475-CEE0B0D783A9}" type="slidenum">
              <a:rPr lang="tr-TR" smtClean="0"/>
              <a:t>‹#›</a:t>
            </a:fld>
            <a:endParaRPr lang="tr-TR"/>
          </a:p>
        </p:txBody>
      </p:sp>
    </p:spTree>
    <p:extLst>
      <p:ext uri="{BB962C8B-B14F-4D97-AF65-F5344CB8AC3E}">
        <p14:creationId xmlns:p14="http://schemas.microsoft.com/office/powerpoint/2010/main" val="19384956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0B06B312-3C1D-4967-A255-876DEC384EF7}" type="datetimeFigureOut">
              <a:rPr lang="tr-TR" smtClean="0"/>
              <a:t>15.12.2025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2F14FF9-777D-493C-8475-CEE0B0D783A9}" type="slidenum">
              <a:rPr lang="tr-TR" smtClean="0"/>
              <a:t>‹#›</a:t>
            </a:fld>
            <a:endParaRPr lang="tr-TR"/>
          </a:p>
        </p:txBody>
      </p:sp>
    </p:spTree>
    <p:extLst>
      <p:ext uri="{BB962C8B-B14F-4D97-AF65-F5344CB8AC3E}">
        <p14:creationId xmlns:p14="http://schemas.microsoft.com/office/powerpoint/2010/main" val="3571840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B06B312-3C1D-4967-A255-876DEC384EF7}" type="datetimeFigureOut">
              <a:rPr lang="tr-TR" smtClean="0"/>
              <a:t>15.12.2025</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2F14FF9-777D-493C-8475-CEE0B0D783A9}" type="slidenum">
              <a:rPr lang="tr-TR" smtClean="0"/>
              <a:t>‹#›</a:t>
            </a:fld>
            <a:endParaRPr lang="tr-TR"/>
          </a:p>
        </p:txBody>
      </p:sp>
    </p:spTree>
    <p:extLst>
      <p:ext uri="{BB962C8B-B14F-4D97-AF65-F5344CB8AC3E}">
        <p14:creationId xmlns:p14="http://schemas.microsoft.com/office/powerpoint/2010/main" val="373351056"/>
      </p:ext>
    </p:extLst>
  </p:cSld>
  <p:clrMap bg1="lt1" tx1="dk1" bg2="lt2" tx2="dk2" accent1="accent1" accent2="accent2" accent3="accent3" accent4="accent4" accent5="accent5" accent6="accent6" hlink="hlink" folHlink="folHlink"/>
  <p:sldLayoutIdLst>
    <p:sldLayoutId id="2147483910" r:id="rId1"/>
    <p:sldLayoutId id="2147483911" r:id="rId2"/>
    <p:sldLayoutId id="2147483912" r:id="rId3"/>
    <p:sldLayoutId id="2147483913" r:id="rId4"/>
    <p:sldLayoutId id="2147483914" r:id="rId5"/>
    <p:sldLayoutId id="2147483915" r:id="rId6"/>
    <p:sldLayoutId id="2147483916" r:id="rId7"/>
    <p:sldLayoutId id="2147483917" r:id="rId8"/>
    <p:sldLayoutId id="2147483918" r:id="rId9"/>
    <p:sldLayoutId id="2147483919" r:id="rId10"/>
    <p:sldLayoutId id="2147483920" r:id="rId11"/>
    <p:sldLayoutId id="2147483921" r:id="rId12"/>
    <p:sldLayoutId id="2147483922" r:id="rId13"/>
    <p:sldLayoutId id="2147483923" r:id="rId14"/>
    <p:sldLayoutId id="2147483924" r:id="rId15"/>
    <p:sldLayoutId id="2147483925"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71347" y="559293"/>
            <a:ext cx="6425040" cy="1917513"/>
          </a:xfrm>
        </p:spPr>
        <p:txBody>
          <a:bodyPr/>
          <a:lstStyle/>
          <a:p>
            <a:r>
              <a:rPr lang="tr-TR" sz="9600" dirty="0" smtClean="0"/>
              <a:t>ARKELER</a:t>
            </a:r>
            <a:endParaRPr lang="tr-TR" dirty="0"/>
          </a:p>
        </p:txBody>
      </p:sp>
    </p:spTree>
    <p:extLst>
      <p:ext uri="{BB962C8B-B14F-4D97-AF65-F5344CB8AC3E}">
        <p14:creationId xmlns:p14="http://schemas.microsoft.com/office/powerpoint/2010/main" val="14086706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85748" y="799179"/>
            <a:ext cx="5909362" cy="1077229"/>
          </a:xfrm>
        </p:spPr>
        <p:txBody>
          <a:bodyPr/>
          <a:lstStyle/>
          <a:p>
            <a:pPr algn="ctr"/>
            <a:r>
              <a:rPr lang="tr-TR" dirty="0" smtClean="0"/>
              <a:t>ARKELER</a:t>
            </a:r>
            <a:endParaRPr lang="tr-TR" dirty="0"/>
          </a:p>
        </p:txBody>
      </p:sp>
      <p:sp>
        <p:nvSpPr>
          <p:cNvPr id="3" name="İçerik Yer Tutucusu 2"/>
          <p:cNvSpPr>
            <a:spLocks noGrp="1"/>
          </p:cNvSpPr>
          <p:nvPr>
            <p:ph idx="1"/>
          </p:nvPr>
        </p:nvSpPr>
        <p:spPr>
          <a:xfrm>
            <a:off x="1699401" y="2078749"/>
            <a:ext cx="7796540" cy="3997828"/>
          </a:xfrm>
        </p:spPr>
        <p:txBody>
          <a:bodyPr>
            <a:normAutofit/>
          </a:bodyPr>
          <a:lstStyle/>
          <a:p>
            <a:pPr fontAlgn="b"/>
            <a:r>
              <a:rPr lang="tr-TR" dirty="0" err="1"/>
              <a:t>Arkeler</a:t>
            </a:r>
            <a:r>
              <a:rPr lang="tr-TR" dirty="0"/>
              <a:t> üzerinde yapılan araştırmaların çoğu, bu canlıların evrimsel ilişkilerinden çok ekolojik özellikleri üzerine yoğunlaşmıştır. Çünkü bazı </a:t>
            </a:r>
            <a:r>
              <a:rPr lang="tr-TR" dirty="0" err="1"/>
              <a:t>arkeler</a:t>
            </a:r>
            <a:r>
              <a:rPr lang="tr-TR" dirty="0"/>
              <a:t>, hiçbir organizmanın yaşamını sürdüremeyeceği aşırı sıcak, aşırı tuz gibi ekstrem koşullara sahip ortamlarda yaşayabilmektedir. Yakın zamanlarda yapılan araştırmalar, </a:t>
            </a:r>
            <a:r>
              <a:rPr lang="tr-TR" dirty="0" err="1"/>
              <a:t>arkelerin</a:t>
            </a:r>
            <a:r>
              <a:rPr lang="tr-TR" dirty="0"/>
              <a:t> sadece aşırı çevre koşullarında değil, diğer organizmalarla beraber ılımlı koşullarda da yaşayabildiğini göstermiştir.</a:t>
            </a:r>
          </a:p>
        </p:txBody>
      </p:sp>
    </p:spTree>
    <p:extLst>
      <p:ext uri="{BB962C8B-B14F-4D97-AF65-F5344CB8AC3E}">
        <p14:creationId xmlns:p14="http://schemas.microsoft.com/office/powerpoint/2010/main" val="24895705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l" fontAlgn="b"/>
            <a:r>
              <a:rPr lang="tr-TR" b="1" dirty="0" err="1"/>
              <a:t>Arkelerin</a:t>
            </a:r>
            <a:r>
              <a:rPr lang="tr-TR" b="1" dirty="0"/>
              <a:t> Genel </a:t>
            </a:r>
            <a:r>
              <a:rPr lang="tr-TR" b="1" dirty="0" smtClean="0"/>
              <a:t>Özellikleri</a:t>
            </a:r>
            <a:r>
              <a:rPr lang="tr-TR" dirty="0"/>
              <a:t/>
            </a:r>
            <a:br>
              <a:rPr lang="tr-TR" dirty="0"/>
            </a:br>
            <a:endParaRPr lang="tr-TR" dirty="0"/>
          </a:p>
        </p:txBody>
      </p:sp>
      <p:sp>
        <p:nvSpPr>
          <p:cNvPr id="3" name="İçerik Yer Tutucusu 2"/>
          <p:cNvSpPr>
            <a:spLocks noGrp="1"/>
          </p:cNvSpPr>
          <p:nvPr>
            <p:ph idx="1"/>
          </p:nvPr>
        </p:nvSpPr>
        <p:spPr>
          <a:xfrm>
            <a:off x="1305017" y="1961965"/>
            <a:ext cx="9265122" cy="4087979"/>
          </a:xfrm>
        </p:spPr>
        <p:txBody>
          <a:bodyPr>
            <a:normAutofit/>
          </a:bodyPr>
          <a:lstStyle/>
          <a:p>
            <a:pPr fontAlgn="b"/>
            <a:r>
              <a:rPr lang="tr-TR" dirty="0"/>
              <a:t>Bakteriler gibi bir hücreli </a:t>
            </a:r>
            <a:r>
              <a:rPr lang="tr-TR" dirty="0" err="1"/>
              <a:t>prokaryot</a:t>
            </a:r>
            <a:r>
              <a:rPr lang="tr-TR" dirty="0"/>
              <a:t> canlılardır.</a:t>
            </a:r>
          </a:p>
          <a:p>
            <a:pPr fontAlgn="b"/>
            <a:r>
              <a:rPr lang="tr-TR" dirty="0" err="1"/>
              <a:t>Plazmit</a:t>
            </a:r>
            <a:r>
              <a:rPr lang="tr-TR" dirty="0"/>
              <a:t> içerirler ve </a:t>
            </a:r>
            <a:r>
              <a:rPr lang="tr-TR" dirty="0" err="1"/>
              <a:t>halkasal</a:t>
            </a:r>
            <a:r>
              <a:rPr lang="tr-TR" dirty="0"/>
              <a:t> DNA’ya sahiptirler.</a:t>
            </a:r>
          </a:p>
          <a:p>
            <a:pPr fontAlgn="b"/>
            <a:r>
              <a:rPr lang="tr-TR" dirty="0"/>
              <a:t>Bir grubu dışında hücre duvarı içerirler. Hücre duvarının kimyasal yapısı bakterilerden farklıdır. </a:t>
            </a:r>
            <a:r>
              <a:rPr lang="tr-TR" dirty="0" err="1"/>
              <a:t>Ribozomal</a:t>
            </a:r>
            <a:r>
              <a:rPr lang="tr-TR" dirty="0"/>
              <a:t> RNA dizilimleri de bakterilerden farklılık gösterir.</a:t>
            </a:r>
          </a:p>
          <a:p>
            <a:pPr fontAlgn="b"/>
            <a:r>
              <a:rPr lang="tr-TR" dirty="0" err="1"/>
              <a:t>Arkelerin</a:t>
            </a:r>
            <a:r>
              <a:rPr lang="tr-TR" dirty="0"/>
              <a:t> hücre zarında, bakterilerden ve </a:t>
            </a:r>
            <a:r>
              <a:rPr lang="tr-TR" dirty="0" err="1"/>
              <a:t>ökaryotlardan</a:t>
            </a:r>
            <a:r>
              <a:rPr lang="tr-TR" dirty="0"/>
              <a:t> farklı bir lipit tabakası bulunur.</a:t>
            </a:r>
          </a:p>
          <a:p>
            <a:pPr fontAlgn="b"/>
            <a:r>
              <a:rPr lang="tr-TR" dirty="0" err="1"/>
              <a:t>Arkeler</a:t>
            </a:r>
            <a:r>
              <a:rPr lang="tr-TR" dirty="0"/>
              <a:t> bazı açılardan bakterilere daha fazla benzerken bazı açılardan da </a:t>
            </a:r>
            <a:r>
              <a:rPr lang="tr-TR" dirty="0" err="1"/>
              <a:t>ökaryotlara</a:t>
            </a:r>
            <a:r>
              <a:rPr lang="tr-TR" dirty="0"/>
              <a:t> daha fazla benzerlik gösterirler.</a:t>
            </a:r>
          </a:p>
          <a:p>
            <a:pPr fontAlgn="b"/>
            <a:r>
              <a:rPr lang="tr-TR" dirty="0"/>
              <a:t>Bilinen </a:t>
            </a:r>
            <a:r>
              <a:rPr lang="tr-TR" dirty="0" err="1"/>
              <a:t>arkelerin</a:t>
            </a:r>
            <a:r>
              <a:rPr lang="tr-TR" dirty="0"/>
              <a:t> saprofit olanı ve parazit olanı yoktur. Bilinenlerin çoğu </a:t>
            </a:r>
            <a:r>
              <a:rPr lang="tr-TR" dirty="0" err="1"/>
              <a:t>kemosentez</a:t>
            </a:r>
            <a:r>
              <a:rPr lang="tr-TR" dirty="0"/>
              <a:t> yapar.</a:t>
            </a:r>
          </a:p>
          <a:p>
            <a:endParaRPr lang="tr-TR" dirty="0"/>
          </a:p>
        </p:txBody>
      </p:sp>
    </p:spTree>
    <p:extLst>
      <p:ext uri="{BB962C8B-B14F-4D97-AF65-F5344CB8AC3E}">
        <p14:creationId xmlns:p14="http://schemas.microsoft.com/office/powerpoint/2010/main" val="926543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www.eokultv.com/wp-content/uploads/2018/07/arkeler-cesitleri.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908699" y="1246730"/>
            <a:ext cx="8966497" cy="3280881"/>
          </a:xfrm>
          <a:prstGeom prst="rect">
            <a:avLst/>
          </a:prstGeom>
          <a:noFill/>
          <a:extLst>
            <a:ext uri="{909E8E84-426E-40DD-AFC4-6F175D3DCCD1}">
              <a14:hiddenFill xmlns:a14="http://schemas.microsoft.com/office/drawing/2010/main">
                <a:solidFill>
                  <a:srgbClr val="FFFFFF"/>
                </a:solidFill>
              </a14:hiddenFill>
            </a:ext>
          </a:extLst>
        </p:spPr>
      </p:pic>
      <p:sp>
        <p:nvSpPr>
          <p:cNvPr id="4" name="Dikdörtgen 3"/>
          <p:cNvSpPr/>
          <p:nvPr/>
        </p:nvSpPr>
        <p:spPr>
          <a:xfrm>
            <a:off x="2035945" y="4840523"/>
            <a:ext cx="9016753" cy="646331"/>
          </a:xfrm>
          <a:prstGeom prst="rect">
            <a:avLst/>
          </a:prstGeom>
        </p:spPr>
        <p:txBody>
          <a:bodyPr wrap="square">
            <a:spAutoFit/>
          </a:bodyPr>
          <a:lstStyle/>
          <a:p>
            <a:pPr algn="just" fontAlgn="b"/>
            <a:r>
              <a:rPr lang="tr-TR" dirty="0">
                <a:latin typeface="roboto"/>
              </a:rPr>
              <a:t>0 </a:t>
            </a:r>
            <a:r>
              <a:rPr lang="tr-TR" dirty="0" err="1">
                <a:latin typeface="roboto"/>
              </a:rPr>
              <a:t>Arkeler</a:t>
            </a:r>
            <a:r>
              <a:rPr lang="tr-TR" dirty="0">
                <a:latin typeface="roboto"/>
              </a:rPr>
              <a:t> temel olarak üç grupta ele alınır. Bunlar sıcağı sevenler (</a:t>
            </a:r>
            <a:r>
              <a:rPr lang="tr-TR" dirty="0" err="1">
                <a:latin typeface="roboto"/>
              </a:rPr>
              <a:t>termofiller</a:t>
            </a:r>
            <a:r>
              <a:rPr lang="tr-TR" dirty="0">
                <a:latin typeface="roboto"/>
              </a:rPr>
              <a:t>), tuzu sevenler (</a:t>
            </a:r>
            <a:r>
              <a:rPr lang="tr-TR" dirty="0" err="1">
                <a:latin typeface="roboto"/>
              </a:rPr>
              <a:t>halotiller</a:t>
            </a:r>
            <a:r>
              <a:rPr lang="tr-TR" dirty="0">
                <a:latin typeface="roboto"/>
              </a:rPr>
              <a:t>) ve metan üretenler (</a:t>
            </a:r>
            <a:r>
              <a:rPr lang="tr-TR" dirty="0" err="1">
                <a:latin typeface="roboto"/>
              </a:rPr>
              <a:t>metanojenler</a:t>
            </a:r>
            <a:r>
              <a:rPr lang="tr-TR" dirty="0">
                <a:latin typeface="roboto"/>
              </a:rPr>
              <a:t>) şeklinde gruplandırılır.</a:t>
            </a:r>
            <a:endParaRPr lang="tr-TR" b="0" i="0" dirty="0">
              <a:effectLst/>
              <a:latin typeface="roboto"/>
            </a:endParaRPr>
          </a:p>
        </p:txBody>
      </p:sp>
    </p:spTree>
    <p:extLst>
      <p:ext uri="{BB962C8B-B14F-4D97-AF65-F5344CB8AC3E}">
        <p14:creationId xmlns:p14="http://schemas.microsoft.com/office/powerpoint/2010/main" val="33027178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kdörtgen 4"/>
          <p:cNvSpPr/>
          <p:nvPr/>
        </p:nvSpPr>
        <p:spPr>
          <a:xfrm>
            <a:off x="2139518" y="958482"/>
            <a:ext cx="8682362" cy="1200329"/>
          </a:xfrm>
          <a:prstGeom prst="rect">
            <a:avLst/>
          </a:prstGeom>
        </p:spPr>
        <p:txBody>
          <a:bodyPr wrap="square">
            <a:spAutoFit/>
          </a:bodyPr>
          <a:lstStyle/>
          <a:p>
            <a:pPr algn="just" fontAlgn="b">
              <a:buFont typeface="Arial" panose="020B0604020202020204" pitchFamily="34" charset="0"/>
              <a:buChar char="•"/>
            </a:pPr>
            <a:r>
              <a:rPr lang="tr-TR" b="1" dirty="0">
                <a:latin typeface="roboto"/>
              </a:rPr>
              <a:t>Sıcağı seven </a:t>
            </a:r>
            <a:r>
              <a:rPr lang="tr-TR" b="1" dirty="0" err="1">
                <a:latin typeface="roboto"/>
              </a:rPr>
              <a:t>arkeler</a:t>
            </a:r>
            <a:r>
              <a:rPr lang="tr-TR" dirty="0">
                <a:latin typeface="roboto"/>
              </a:rPr>
              <a:t> için en uygun sıcaklık 60 – 80 °C arasıdır. Bunların bazıları yayılan gazlar sebebiyle sıcaklığın kaynama noktasından daha yüksek olduğu derin denizlerdeki termal çukurlarda ve yanardağ bacalarının etrafında yaşayabilir. Bazıları da kaplıca ve gayzerlerde bulunur.</a:t>
            </a:r>
            <a:endParaRPr lang="tr-TR" b="0" i="0" dirty="0">
              <a:effectLst/>
              <a:latin typeface="roboto"/>
            </a:endParaRPr>
          </a:p>
        </p:txBody>
      </p:sp>
      <p:pic>
        <p:nvPicPr>
          <p:cNvPr id="2050" name="Picture 2" descr="https://www.eokultv.com/wp-content/uploads/2018/07/arkeler-su-renklenmes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66948" y="2604486"/>
            <a:ext cx="5561644" cy="37838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9535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2698812" y="751461"/>
            <a:ext cx="6096000" cy="1200329"/>
          </a:xfrm>
          <a:prstGeom prst="rect">
            <a:avLst/>
          </a:prstGeom>
        </p:spPr>
        <p:txBody>
          <a:bodyPr>
            <a:spAutoFit/>
          </a:bodyPr>
          <a:lstStyle/>
          <a:p>
            <a:r>
              <a:rPr lang="tr-TR" b="1" dirty="0">
                <a:latin typeface="roboto"/>
              </a:rPr>
              <a:t>T</a:t>
            </a:r>
            <a:r>
              <a:rPr lang="tr-TR" b="1" dirty="0" smtClean="0">
                <a:latin typeface="roboto"/>
              </a:rPr>
              <a:t>uzu </a:t>
            </a:r>
            <a:r>
              <a:rPr lang="tr-TR" b="1" dirty="0">
                <a:latin typeface="roboto"/>
              </a:rPr>
              <a:t>seven </a:t>
            </a:r>
            <a:r>
              <a:rPr lang="tr-TR" b="1" dirty="0" err="1">
                <a:latin typeface="roboto"/>
              </a:rPr>
              <a:t>arkeler</a:t>
            </a:r>
            <a:r>
              <a:rPr lang="tr-TR" dirty="0">
                <a:latin typeface="roboto"/>
              </a:rPr>
              <a:t>, </a:t>
            </a:r>
            <a:r>
              <a:rPr lang="tr-TR" dirty="0" err="1">
                <a:latin typeface="roboto"/>
              </a:rPr>
              <a:t>Utah</a:t>
            </a:r>
            <a:r>
              <a:rPr lang="tr-TR" dirty="0">
                <a:latin typeface="roboto"/>
              </a:rPr>
              <a:t> Büyük Tuz Gölü ve İsrail’deki Ölü Deniz gibi aşırı tuzlu ortamlarda bulunurlar. Bu grubun bazı türleri deniz suyundan 10 kat daha yüksek tuz konsantrasyonuna dayanabilirler.</a:t>
            </a:r>
            <a:endParaRPr lang="tr-TR" dirty="0"/>
          </a:p>
        </p:txBody>
      </p:sp>
      <p:pic>
        <p:nvPicPr>
          <p:cNvPr id="3074" name="Picture 2" descr="https://www.eokultv.com/wp-content/uploads/2018/07/oludeniz-arkerler-yasam-alan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33491" y="2286484"/>
            <a:ext cx="8581039" cy="41096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285935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544715" y="932153"/>
            <a:ext cx="8700116" cy="1754326"/>
          </a:xfrm>
          <a:prstGeom prst="rect">
            <a:avLst/>
          </a:prstGeom>
        </p:spPr>
        <p:txBody>
          <a:bodyPr wrap="square">
            <a:spAutoFit/>
          </a:bodyPr>
          <a:lstStyle/>
          <a:p>
            <a:pPr lvl="1" algn="just" fontAlgn="b">
              <a:buFont typeface="Arial" panose="020B0604020202020204" pitchFamily="34" charset="0"/>
              <a:buChar char="•"/>
            </a:pPr>
            <a:r>
              <a:rPr lang="tr-TR" b="1" dirty="0">
                <a:latin typeface="roboto"/>
              </a:rPr>
              <a:t>Metan üreten </a:t>
            </a:r>
            <a:r>
              <a:rPr lang="tr-TR" b="1" dirty="0" err="1">
                <a:latin typeface="roboto"/>
              </a:rPr>
              <a:t>arkeler</a:t>
            </a:r>
            <a:r>
              <a:rPr lang="tr-TR" dirty="0">
                <a:latin typeface="roboto"/>
              </a:rPr>
              <a:t>, karbondioksiti hidrojenle birleştirip metan gazı oluştururlar. Bu organizmalar oksijensiz ortamlarda ve genellikle de bataklıkların dibindeki çamur katmanında yaşarlar. (Bu gruptaki </a:t>
            </a:r>
            <a:r>
              <a:rPr lang="tr-TR" dirty="0" err="1">
                <a:latin typeface="roboto"/>
              </a:rPr>
              <a:t>arkelerin</a:t>
            </a:r>
            <a:r>
              <a:rPr lang="tr-TR" dirty="0">
                <a:latin typeface="roboto"/>
              </a:rPr>
              <a:t> etrafa yaydıkları metana, bataklık gazı denir.) Metan üreten bakteriler ayrıca çöplerde, çiftlik gübrelerinde, inek ve diğer otçul memelilerin sindirim sisteminde bulunurlar.</a:t>
            </a:r>
            <a:endParaRPr lang="tr-TR" b="0" i="0" dirty="0">
              <a:effectLst/>
              <a:latin typeface="roboto"/>
            </a:endParaRPr>
          </a:p>
        </p:txBody>
      </p:sp>
      <p:pic>
        <p:nvPicPr>
          <p:cNvPr id="4098" name="Picture 2" descr="https://www.eokultv.com/wp-content/uploads/2018/07/metan-ureten-akeler.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87841" y="2829525"/>
            <a:ext cx="6613864" cy="36300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129891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56854" y="941221"/>
            <a:ext cx="7958331" cy="1077229"/>
          </a:xfrm>
        </p:spPr>
        <p:txBody>
          <a:bodyPr>
            <a:normAutofit/>
          </a:bodyPr>
          <a:lstStyle/>
          <a:p>
            <a:r>
              <a:rPr lang="tr-TR" sz="3200" b="1" dirty="0" err="1">
                <a:solidFill>
                  <a:schemeClr val="accent1">
                    <a:lumMod val="60000"/>
                    <a:lumOff val="40000"/>
                  </a:schemeClr>
                </a:solidFill>
              </a:rPr>
              <a:t>Arkelerin</a:t>
            </a:r>
            <a:r>
              <a:rPr lang="tr-TR" sz="3200" b="1" dirty="0">
                <a:solidFill>
                  <a:schemeClr val="accent1">
                    <a:lumMod val="60000"/>
                    <a:lumOff val="40000"/>
                  </a:schemeClr>
                </a:solidFill>
              </a:rPr>
              <a:t> Biyolojik ve Ekonomik Önemi</a:t>
            </a:r>
            <a:br>
              <a:rPr lang="tr-TR" sz="3200" b="1" dirty="0">
                <a:solidFill>
                  <a:schemeClr val="accent1">
                    <a:lumMod val="60000"/>
                    <a:lumOff val="40000"/>
                  </a:schemeClr>
                </a:solidFill>
              </a:rPr>
            </a:br>
            <a:endParaRPr lang="tr-TR" sz="3200" dirty="0">
              <a:solidFill>
                <a:schemeClr val="accent1">
                  <a:lumMod val="60000"/>
                  <a:lumOff val="40000"/>
                </a:schemeClr>
              </a:solidFill>
            </a:endParaRPr>
          </a:p>
        </p:txBody>
      </p:sp>
      <p:sp>
        <p:nvSpPr>
          <p:cNvPr id="3" name="İçerik Yer Tutucusu 2"/>
          <p:cNvSpPr>
            <a:spLocks noGrp="1"/>
          </p:cNvSpPr>
          <p:nvPr>
            <p:ph idx="1"/>
          </p:nvPr>
        </p:nvSpPr>
        <p:spPr>
          <a:xfrm>
            <a:off x="1956854" y="1954461"/>
            <a:ext cx="7796540" cy="3997828"/>
          </a:xfrm>
        </p:spPr>
        <p:txBody>
          <a:bodyPr>
            <a:normAutofit fontScale="92500" lnSpcReduction="10000"/>
          </a:bodyPr>
          <a:lstStyle/>
          <a:p>
            <a:pPr fontAlgn="b"/>
            <a:r>
              <a:rPr lang="tr-TR" dirty="0"/>
              <a:t>Çiftliklerdeki çöplerde ve hayvan gübrelerindeki metan üreten </a:t>
            </a:r>
            <a:r>
              <a:rPr lang="tr-TR" dirty="0" err="1"/>
              <a:t>arkeler</a:t>
            </a:r>
            <a:r>
              <a:rPr lang="tr-TR" dirty="0"/>
              <a:t>, biyogaz olarak adlandırılan metan gazını oluştururlar. Çiftçiler metan üreten </a:t>
            </a:r>
            <a:r>
              <a:rPr lang="tr-TR" dirty="0" err="1"/>
              <a:t>arkeleri</a:t>
            </a:r>
            <a:r>
              <a:rPr lang="tr-TR" dirty="0"/>
              <a:t> kullanarak gübre ve çöplerden metan gazı üretebilmektedir. Toplanan bu gaz, yemek pişirme ve aydınlatma gibi faaliyetlerde kullanılmaktadır.</a:t>
            </a:r>
          </a:p>
          <a:p>
            <a:pPr fontAlgn="b"/>
            <a:r>
              <a:rPr lang="tr-TR" dirty="0"/>
              <a:t>İneklerin ve diğer büyükbaş hayvanların bağırsaklarındaki metan üreten bakteriler, selülozu parçalayıcı enzimlere sahiptirler. Selülozun sindirilmesi ve enerji kaynağı olarak kullanılması sonucu, bir günde bir ineğin geğirmesiyle yaklaşık olarak elli litre metan gazı açığa çıkmaktadır. Metan, dünyanın atmosferini ısıtan sera etkisine sahip bir gazdır. </a:t>
            </a:r>
            <a:r>
              <a:rPr lang="tr-TR" dirty="0" err="1"/>
              <a:t>Arkeler</a:t>
            </a:r>
            <a:r>
              <a:rPr lang="tr-TR" dirty="0"/>
              <a:t>, bozulmadan kalabilen dirençli enzimlere sahiptir.</a:t>
            </a:r>
            <a:br>
              <a:rPr lang="tr-TR" dirty="0"/>
            </a:br>
            <a:r>
              <a:rPr lang="tr-TR" dirty="0"/>
              <a:t>Bu enzimler sayesinde </a:t>
            </a:r>
            <a:r>
              <a:rPr lang="tr-TR" dirty="0" err="1"/>
              <a:t>arkeler</a:t>
            </a:r>
            <a:r>
              <a:rPr lang="tr-TR" dirty="0"/>
              <a:t>; endüstride birçok tepkimenin gerçekleşmesi, atık metallerin zehirli özelliklerinin azaltılması, düşük Kaliteli metal cevherlerinin ve atık suların kullanılabilir hale getirilmesi gibi alanlarda kullanılabilmektedir.</a:t>
            </a:r>
          </a:p>
          <a:p>
            <a:endParaRPr lang="tr-TR" dirty="0"/>
          </a:p>
        </p:txBody>
      </p:sp>
      <p:sp>
        <p:nvSpPr>
          <p:cNvPr id="4" name="Dikdörtgen 3"/>
          <p:cNvSpPr/>
          <p:nvPr/>
        </p:nvSpPr>
        <p:spPr>
          <a:xfrm>
            <a:off x="4659672" y="6413662"/>
            <a:ext cx="6618094" cy="369332"/>
          </a:xfrm>
          <a:prstGeom prst="rect">
            <a:avLst/>
          </a:prstGeom>
        </p:spPr>
        <p:txBody>
          <a:bodyPr wrap="none">
            <a:spAutoFit/>
          </a:bodyPr>
          <a:lstStyle/>
          <a:p>
            <a:r>
              <a:rPr lang="tr-TR" dirty="0" smtClean="0"/>
              <a:t>Kaynak: https</a:t>
            </a:r>
            <a:r>
              <a:rPr lang="tr-TR" dirty="0"/>
              <a:t>://www.eokultv.com/arkeler-genel-ozellikleri/15512</a:t>
            </a:r>
          </a:p>
        </p:txBody>
      </p:sp>
    </p:spTree>
    <p:extLst>
      <p:ext uri="{BB962C8B-B14F-4D97-AF65-F5344CB8AC3E}">
        <p14:creationId xmlns:p14="http://schemas.microsoft.com/office/powerpoint/2010/main" val="2362121745"/>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14</TotalTime>
  <Words>439</Words>
  <Application>Microsoft Office PowerPoint</Application>
  <PresentationFormat>Geniş ekran</PresentationFormat>
  <Paragraphs>18</Paragraphs>
  <Slides>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8</vt:i4>
      </vt:variant>
    </vt:vector>
  </HeadingPairs>
  <TitlesOfParts>
    <vt:vector size="13" baseType="lpstr">
      <vt:lpstr>Arial</vt:lpstr>
      <vt:lpstr>Century Gothic</vt:lpstr>
      <vt:lpstr>roboto</vt:lpstr>
      <vt:lpstr>Wingdings 3</vt:lpstr>
      <vt:lpstr>Duman</vt:lpstr>
      <vt:lpstr>ARKELER</vt:lpstr>
      <vt:lpstr>ARKELER</vt:lpstr>
      <vt:lpstr>Arkelerin Genel Özellikleri </vt:lpstr>
      <vt:lpstr>PowerPoint Sunusu</vt:lpstr>
      <vt:lpstr>PowerPoint Sunusu</vt:lpstr>
      <vt:lpstr>PowerPoint Sunusu</vt:lpstr>
      <vt:lpstr>PowerPoint Sunusu</vt:lpstr>
      <vt:lpstr>Arkelerin Biyolojik ve Ekonomik Önemi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ARKELER</dc:title>
  <dc:creator>EmirhaN</dc:creator>
  <cp:lastModifiedBy>EmirhaN</cp:lastModifiedBy>
  <cp:revision>2</cp:revision>
  <dcterms:created xsi:type="dcterms:W3CDTF">2025-12-15T14:40:54Z</dcterms:created>
  <dcterms:modified xsi:type="dcterms:W3CDTF">2025-12-15T14:55:07Z</dcterms:modified>
</cp:coreProperties>
</file>